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2.jpeg" ContentType="image/jpeg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x="13004800" cy="9753600"/>
  <p:notesSz cx="6858000" cy="9144000"/>
  <p:defaultTextStyle>
    <a:lvl1pPr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1pPr>
    <a:lvl2pPr indent="228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2pPr>
    <a:lvl3pPr indent="457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3pPr>
    <a:lvl4pPr indent="685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4pPr>
    <a:lvl5pPr indent="9144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5pPr>
    <a:lvl6pPr indent="11430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6pPr>
    <a:lvl7pPr indent="1371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7pPr>
    <a:lvl8pPr indent="1600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8pPr>
    <a:lvl9pPr indent="1828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D455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2" name="Shape 8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private or broadcasted(published)</a:t>
            </a:r>
            <a:endParaRPr sz="2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91" name="Shape 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recognize your friends are in a car, suggest music for road trip </a:t>
            </a:r>
            <a:endParaRPr sz="2400"/>
          </a:p>
          <a:p>
            <a:pPr lvl="0">
              <a:defRPr sz="1800"/>
            </a:pPr>
            <a:r>
              <a:rPr sz="2400"/>
              <a:t>	create a playlist based on all of your preferences</a:t>
            </a:r>
            <a:endParaRPr sz="2400"/>
          </a:p>
          <a:p>
            <a:pPr lvl="0">
              <a:defRPr sz="1800"/>
            </a:pPr>
            <a:r>
              <a:rPr sz="2400"/>
              <a:t>recognize your music listening patterns and creates a playlist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08" name="Shape 1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recognize your friends are in a car, suggest music for road trip </a:t>
            </a:r>
            <a:endParaRPr sz="2400"/>
          </a:p>
          <a:p>
            <a:pPr lvl="0">
              <a:defRPr sz="1800"/>
            </a:pPr>
            <a:r>
              <a:rPr sz="2400"/>
              <a:t>	create a playlist based on all of your preferences</a:t>
            </a:r>
            <a:endParaRPr sz="2400"/>
          </a:p>
          <a:p>
            <a:pPr lvl="0">
              <a:defRPr sz="1800"/>
            </a:pPr>
            <a:r>
              <a:rPr sz="2400"/>
              <a:t>recognize your music listening patterns and creates a playlist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14" name="Shape 11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t>suggest a song to play at a party based on people in proximity</a:t>
            </a:r>
          </a:p>
          <a:p>
            <a:pPr lvl="0">
              <a:defRPr sz="1800"/>
            </a:pPr>
            <a:r>
              <a:t>predict whether or not a song you choose will be popular</a:t>
            </a:r>
          </a:p>
          <a:p>
            <a:pPr lvl="0">
              <a:defRPr sz="1800"/>
            </a:pPr>
            <a:r>
              <a:t>whats been played at this location before</a:t>
            </a:r>
          </a:p>
          <a:p>
            <a:pPr lvl="0">
              <a:defRPr sz="1800"/>
            </a:pPr>
            <a:r>
              <a:t>why its different:</a:t>
            </a:r>
          </a:p>
          <a:p>
            <a:pPr lvl="0">
              <a:defRPr sz="1800"/>
            </a:pPr>
            <a:r>
              <a:t>	utilize more data than just individual previous song choices</a:t>
            </a:r>
          </a:p>
          <a:p>
            <a:pPr lvl="0">
              <a:defRPr sz="1800"/>
            </a:pPr>
            <a:r>
              <a:t>	automate process that users already do </a:t>
            </a:r>
          </a:p>
          <a:p>
            <a:pPr lvl="0">
              <a:defRPr sz="1800"/>
            </a:pPr>
            <a:r>
              <a:t>	recognizes that music is dependent on environmental factors </a:t>
            </a:r>
          </a:p>
          <a:p>
            <a:pPr lvl="0">
              <a:defRPr sz="1800"/>
            </a:pPr>
            <a:r>
              <a:t>	music is social and friends matter </a:t>
            </a:r>
          </a:p>
          <a:p>
            <a:pPr lvl="0">
              <a:defRPr sz="1800"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7" name="Shape 1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t>suggest a song to play at a party based on people in proximity</a:t>
            </a:r>
          </a:p>
          <a:p>
            <a:pPr lvl="0">
              <a:defRPr sz="1800"/>
            </a:pPr>
            <a:r>
              <a:t>predict whether or not a song you choose will be popular</a:t>
            </a:r>
          </a:p>
          <a:p>
            <a:pPr lvl="0">
              <a:defRPr sz="1800"/>
            </a:pPr>
            <a:r>
              <a:t>whats been played at this location before</a:t>
            </a:r>
          </a:p>
          <a:p>
            <a:pPr lvl="0">
              <a:defRPr sz="1800"/>
            </a:pPr>
            <a:r>
              <a:t>why its different:</a:t>
            </a:r>
          </a:p>
          <a:p>
            <a:pPr lvl="0">
              <a:defRPr sz="1800"/>
            </a:pPr>
            <a:r>
              <a:t>	utilize more data than just individual previous song choices</a:t>
            </a:r>
          </a:p>
          <a:p>
            <a:pPr lvl="0">
              <a:defRPr sz="1800"/>
            </a:pPr>
            <a:r>
              <a:t>	automate process that users already do </a:t>
            </a:r>
          </a:p>
          <a:p>
            <a:pPr lvl="0">
              <a:defRPr sz="1800"/>
            </a:pPr>
            <a:r>
              <a:t>	recognizes that music is dependent on environmental factors </a:t>
            </a:r>
          </a:p>
          <a:p>
            <a:pPr lvl="0">
              <a:defRPr sz="1800"/>
            </a:pPr>
            <a:r>
              <a:t>	music is social and friends matter </a:t>
            </a:r>
          </a:p>
          <a:p>
            <a:pPr lvl="0">
              <a:defRPr sz="1800"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34" name="Shape 13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show the face of the person you are most likely to get along with </a:t>
            </a:r>
            <a:endParaRPr sz="2400"/>
          </a:p>
          <a:p>
            <a:pPr lvl="0">
              <a:defRPr sz="1800"/>
            </a:pPr>
            <a:r>
              <a:rPr sz="2400"/>
              <a:t>search facebook friends by music taste</a:t>
            </a:r>
            <a:endParaRPr sz="2400"/>
          </a:p>
          <a:p>
            <a:pPr lvl="0">
              <a:defRPr sz="1800"/>
            </a:pPr>
            <a:r>
              <a:rPr sz="2400"/>
              <a:t>	plays a random song, if you like - shows whose been listening to it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42" name="Shape 14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000"/>
              <a:t>lightup if similar music tastes during handshake</a:t>
            </a:r>
            <a:endParaRPr sz="2000"/>
          </a:p>
          <a:p>
            <a:pPr lvl="0">
              <a:defRPr sz="1800"/>
            </a:pPr>
            <a:r>
              <a:rPr sz="2000"/>
              <a:t>		playing a song you guys both likes</a:t>
            </a:r>
            <a:endParaRPr sz="2000"/>
          </a:p>
          <a:p>
            <a:pPr lvl="0">
              <a:defRPr sz="1800"/>
            </a:pPr>
            <a:r>
              <a:rPr sz="2000"/>
              <a:t>create a quick get to know me</a:t>
            </a:r>
            <a:endParaRPr sz="2000"/>
          </a:p>
          <a:p>
            <a:pPr lvl="0">
              <a:defRPr sz="1800"/>
            </a:pPr>
            <a:r>
              <a:rPr sz="2000"/>
              <a:t>	explain reasoning behind suggestions</a:t>
            </a:r>
            <a:endParaRPr sz="2000"/>
          </a:p>
          <a:p>
            <a:pPr lvl="0">
              <a:defRPr sz="1800"/>
            </a:pPr>
            <a:r>
              <a:rPr sz="2000"/>
              <a:t>	provide talking points </a:t>
            </a:r>
            <a:endParaRPr sz="2000"/>
          </a:p>
          <a:p>
            <a:pPr lvl="0">
              <a:defRPr sz="1800"/>
            </a:pPr>
            <a:r>
              <a:rPr sz="2000"/>
              <a:t>	bring music into conversation </a:t>
            </a:r>
            <a:endParaRPr sz="2000"/>
          </a:p>
          <a:p>
            <a:pPr lvl="0">
              <a:defRPr sz="1800"/>
            </a:pPr>
            <a:r>
              <a:rPr sz="2000"/>
              <a:t>why its different:</a:t>
            </a:r>
            <a:endParaRPr sz="2000"/>
          </a:p>
          <a:p>
            <a:pPr lvl="0">
              <a:defRPr sz="1800"/>
            </a:pPr>
            <a:r>
              <a:rPr sz="2000"/>
              <a:t>facilitate the process of bonding through music</a:t>
            </a:r>
            <a:endParaRPr sz="2000"/>
          </a:p>
          <a:p>
            <a:pPr lvl="0">
              <a:defRPr sz="1800"/>
            </a:pPr>
            <a:r>
              <a:rPr sz="2000"/>
              <a:t>remove hesitation by ensuring music commonalities</a:t>
            </a:r>
            <a:endParaRPr sz="2000"/>
          </a:p>
          <a:p>
            <a:pPr lvl="0">
              <a:defRPr sz="1800"/>
            </a:pPr>
            <a:r>
              <a:rPr sz="2000"/>
              <a:t>groups friends through music</a:t>
            </a:r>
            <a:endParaRPr sz="2000"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  <a:endParaRPr sz="46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  <a:endParaRPr sz="46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  <a:endParaRPr sz="46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  <a:endParaRPr sz="46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  <a:endParaRPr sz="38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  <a:endParaRPr sz="38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  <a:endParaRPr sz="38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  <a:endParaRPr sz="38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  <a:endParaRPr sz="46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  <a:endParaRPr sz="46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  <a:endParaRPr sz="46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  <a:endParaRPr sz="46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  <a:endParaRPr sz="4600">
              <a:solidFill>
                <a:srgbClr val="535353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  <a:endParaRPr sz="4600">
              <a:solidFill>
                <a:srgbClr val="535353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  <a:endParaRPr sz="4600">
              <a:solidFill>
                <a:srgbClr val="535353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  <a:endParaRPr sz="4600">
              <a:solidFill>
                <a:srgbClr val="535353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spd="med" advClick="1"/>
  <p:txStyles>
    <p:titleStyle>
      <a:lvl1pPr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 cap="all" sz="72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titleStyle>
    <p:bodyStyle>
      <a:lvl1pPr marL="5207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marL="10414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marL="15621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marL="20828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marL="26035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marL="31242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marL="36449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marL="41656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marL="46863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1.tif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xfrm>
            <a:off x="355600" y="3569591"/>
            <a:ext cx="12293601" cy="1295401"/>
          </a:xfrm>
          <a:prstGeom prst="rect">
            <a:avLst/>
          </a:prstGeom>
        </p:spPr>
        <p:txBody>
          <a:bodyPr anchor="ctr"/>
          <a:lstStyle>
            <a:lvl1pPr>
              <a:defRPr sz="59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5900">
                <a:solidFill>
                  <a:srgbClr val="535353"/>
                </a:solidFill>
              </a:rPr>
              <a:t>Music taken out of context 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355600" y="4888608"/>
            <a:ext cx="12293601" cy="1295401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an idea by Phillip, Casey, Stephen, and Santiago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355600" y="-146050"/>
            <a:ext cx="12293600" cy="323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cap="all" sz="72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MUSIC</a:t>
            </a:r>
          </a:p>
        </p:txBody>
      </p:sp>
      <p:sp>
        <p:nvSpPr>
          <p:cNvPr id="60" name="Shape 60"/>
          <p:cNvSpPr/>
          <p:nvPr/>
        </p:nvSpPr>
        <p:spPr>
          <a:xfrm>
            <a:off x="995203" y="5281753"/>
            <a:ext cx="11014395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Fun to talk about</a:t>
            </a:r>
          </a:p>
        </p:txBody>
      </p:sp>
      <p:sp>
        <p:nvSpPr>
          <p:cNvPr id="61" name="Shape 61"/>
          <p:cNvSpPr/>
          <p:nvPr/>
        </p:nvSpPr>
        <p:spPr>
          <a:xfrm>
            <a:off x="995202" y="4046962"/>
            <a:ext cx="11014396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Passionate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/>
        </p:nvSpPr>
        <p:spPr>
          <a:xfrm>
            <a:off x="355600" y="-146050"/>
            <a:ext cx="12293600" cy="323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cap="all" sz="72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MUSIC</a:t>
            </a:r>
          </a:p>
        </p:txBody>
      </p:sp>
      <p:sp>
        <p:nvSpPr>
          <p:cNvPr id="64" name="Shape 64"/>
          <p:cNvSpPr/>
          <p:nvPr/>
        </p:nvSpPr>
        <p:spPr>
          <a:xfrm>
            <a:off x="995203" y="5281753"/>
            <a:ext cx="11014395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Fun to talk about</a:t>
            </a:r>
          </a:p>
        </p:txBody>
      </p:sp>
      <p:sp>
        <p:nvSpPr>
          <p:cNvPr id="65" name="Shape 65"/>
          <p:cNvSpPr/>
          <p:nvPr/>
        </p:nvSpPr>
        <p:spPr>
          <a:xfrm>
            <a:off x="995202" y="4046962"/>
            <a:ext cx="11014396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Passionate</a:t>
            </a:r>
          </a:p>
        </p:txBody>
      </p:sp>
      <p:sp>
        <p:nvSpPr>
          <p:cNvPr id="66" name="Shape 66"/>
          <p:cNvSpPr/>
          <p:nvPr/>
        </p:nvSpPr>
        <p:spPr>
          <a:xfrm>
            <a:off x="995203" y="6516545"/>
            <a:ext cx="11014395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Something to bond over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1716399" y="3257550"/>
            <a:ext cx="12293601" cy="323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cap="all" sz="72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to Connect people</a:t>
            </a:r>
          </a:p>
        </p:txBody>
      </p:sp>
      <p:sp>
        <p:nvSpPr>
          <p:cNvPr id="69" name="Shape 69"/>
          <p:cNvSpPr/>
          <p:nvPr/>
        </p:nvSpPr>
        <p:spPr>
          <a:xfrm>
            <a:off x="4318100" y="3257549"/>
            <a:ext cx="4368600" cy="323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cap="all" sz="72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 music</a:t>
            </a: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6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in)" transition="in">
                                      <p:cBhvr>
                                        <p:cTn id="7" dur="1125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2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2" dur="1625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9" grpId="1"/>
      <p:bldP build="whole" bldLvl="1" animBg="1" rev="0" advAuto="0" spid="68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Interviews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16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in)" transition="in">
                                      <p:cBhvr>
                                        <p:cTn id="7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1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body" idx="1"/>
          </p:nvPr>
        </p:nvSpPr>
        <p:spPr>
          <a:xfrm>
            <a:off x="565917" y="2730500"/>
            <a:ext cx="5255844" cy="6299201"/>
          </a:xfrm>
          <a:prstGeom prst="rect">
            <a:avLst/>
          </a:prstGeom>
        </p:spPr>
        <p:txBody>
          <a:bodyPr anchor="t"/>
          <a:lstStyle/>
          <a:p>
            <a:pPr lvl="0" marL="0" indent="0" algn="ctr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Conversations</a:t>
            </a:r>
            <a:endParaRPr sz="4600">
              <a:solidFill>
                <a:srgbClr val="535353"/>
              </a:solidFill>
            </a:endParaRPr>
          </a:p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535353"/>
                </a:solidFill>
              </a:rPr>
              <a:t>Cycle through topics until you find a common interest</a:t>
            </a:r>
            <a:endParaRPr sz="3000">
              <a:solidFill>
                <a:srgbClr val="535353"/>
              </a:solidFill>
            </a:endParaRPr>
          </a:p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535353"/>
                </a:solidFill>
              </a:rPr>
              <a:t>Comfortable with people with similar experiences</a:t>
            </a:r>
            <a:endParaRPr sz="3000">
              <a:solidFill>
                <a:srgbClr val="535353"/>
              </a:solidFill>
            </a:endParaRPr>
          </a:p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535353"/>
                </a:solidFill>
              </a:rPr>
              <a:t>First 2 min make it or break it</a:t>
            </a:r>
          </a:p>
        </p:txBody>
      </p:sp>
      <p:sp>
        <p:nvSpPr>
          <p:cNvPr id="74" name="Shape 74"/>
          <p:cNvSpPr/>
          <p:nvPr>
            <p:ph type="title"/>
          </p:nvPr>
        </p:nvSpPr>
        <p:spPr>
          <a:xfrm>
            <a:off x="355600" y="-146051"/>
            <a:ext cx="12293600" cy="3238501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Interviews</a:t>
            </a:r>
          </a:p>
        </p:txBody>
      </p:sp>
      <p:sp>
        <p:nvSpPr>
          <p:cNvPr id="75" name="Shape 75"/>
          <p:cNvSpPr/>
          <p:nvPr/>
        </p:nvSpPr>
        <p:spPr>
          <a:xfrm>
            <a:off x="7183039" y="2730500"/>
            <a:ext cx="5255844" cy="629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lnSpc>
                <a:spcPct val="120000"/>
              </a:lnSpc>
              <a:spcBef>
                <a:spcPts val="4600"/>
              </a:spcBef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Music</a:t>
            </a:r>
            <a:endParaRPr sz="4600">
              <a:solidFill>
                <a:srgbClr val="535353"/>
              </a:solidFill>
            </a:endParaRPr>
          </a:p>
          <a:p>
            <a:pPr lvl="0" algn="l">
              <a:lnSpc>
                <a:spcPct val="120000"/>
              </a:lnSpc>
              <a:spcBef>
                <a:spcPts val="4600"/>
              </a:spcBef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535353"/>
                </a:solidFill>
              </a:rPr>
              <a:t>Choose music based on their situation</a:t>
            </a:r>
            <a:endParaRPr sz="3000">
              <a:solidFill>
                <a:srgbClr val="535353"/>
              </a:solidFill>
            </a:endParaRPr>
          </a:p>
          <a:p>
            <a:pPr lvl="0" algn="l">
              <a:lnSpc>
                <a:spcPct val="120000"/>
              </a:lnSpc>
              <a:spcBef>
                <a:spcPts val="4600"/>
              </a:spcBef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535353"/>
                </a:solidFill>
              </a:rPr>
              <a:t>Use music tastes to infer about someone’s personality</a:t>
            </a:r>
            <a:endParaRPr sz="3000">
              <a:solidFill>
                <a:srgbClr val="535353"/>
              </a:solidFill>
            </a:endParaRPr>
          </a:p>
          <a:p>
            <a:pPr lvl="0" algn="l">
              <a:lnSpc>
                <a:spcPct val="120000"/>
              </a:lnSpc>
              <a:spcBef>
                <a:spcPts val="4600"/>
              </a:spcBef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535353"/>
                </a:solidFill>
              </a:rPr>
              <a:t>Hesitant to share music </a:t>
            </a:r>
            <a:endParaRPr sz="300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7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0" dur="10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10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0" dur="1000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5" dur="1000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nodeType="clickEffect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0" dur="1000"/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3" dur="10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nodeType="clickEffect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8" dur="1000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3" dur="1000"/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nodeType="clickEffect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8" dur="1000"/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nodeType="clickEffect" presetClass="entr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53" dur="1000"/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73" grpId="1"/>
      <p:bldP build="p" bldLvl="1" animBg="1" rev="0" advAuto="0" spid="75" grpId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Task Analysis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0" indent="134873" defTabSz="344677">
              <a:spcBef>
                <a:spcPts val="2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714">
                <a:solidFill>
                  <a:srgbClr val="535353"/>
                </a:solidFill>
              </a:rPr>
              <a:t>Users: </a:t>
            </a:r>
            <a:endParaRPr sz="2714">
              <a:solidFill>
                <a:srgbClr val="535353"/>
              </a:solidFill>
            </a:endParaRPr>
          </a:p>
          <a:p>
            <a:pPr lvl="1" marL="0" indent="134873" defTabSz="344677">
              <a:spcBef>
                <a:spcPts val="2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714">
                <a:solidFill>
                  <a:srgbClr val="535353"/>
                </a:solidFill>
              </a:rPr>
              <a:t>	students in a social atmosphere, looking to make friends</a:t>
            </a:r>
            <a:endParaRPr sz="2714">
              <a:solidFill>
                <a:srgbClr val="535353"/>
              </a:solidFill>
            </a:endParaRPr>
          </a:p>
          <a:p>
            <a:pPr lvl="1" marL="0" indent="134873" defTabSz="344677">
              <a:spcBef>
                <a:spcPts val="2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714">
                <a:solidFill>
                  <a:srgbClr val="535353"/>
                </a:solidFill>
              </a:rPr>
              <a:t>Desires:</a:t>
            </a:r>
            <a:endParaRPr sz="2714">
              <a:solidFill>
                <a:srgbClr val="535353"/>
              </a:solidFill>
            </a:endParaRPr>
          </a:p>
          <a:p>
            <a:pPr lvl="1" marL="0" indent="134873" defTabSz="344677">
              <a:spcBef>
                <a:spcPts val="2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714">
                <a:solidFill>
                  <a:srgbClr val="535353"/>
                </a:solidFill>
              </a:rPr>
              <a:t>	eliminate rando factor</a:t>
            </a:r>
            <a:endParaRPr sz="2714">
              <a:solidFill>
                <a:srgbClr val="535353"/>
              </a:solidFill>
            </a:endParaRPr>
          </a:p>
          <a:p>
            <a:pPr lvl="1" marL="0" indent="134873" defTabSz="344677">
              <a:spcBef>
                <a:spcPts val="2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714">
                <a:solidFill>
                  <a:srgbClr val="535353"/>
                </a:solidFill>
              </a:rPr>
              <a:t>	selected sharing of music tastes</a:t>
            </a:r>
            <a:endParaRPr sz="2714">
              <a:solidFill>
                <a:srgbClr val="535353"/>
              </a:solidFill>
            </a:endParaRPr>
          </a:p>
          <a:p>
            <a:pPr lvl="1" marL="0" indent="134873" defTabSz="344677">
              <a:spcBef>
                <a:spcPts val="2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714">
                <a:solidFill>
                  <a:srgbClr val="535353"/>
                </a:solidFill>
              </a:rPr>
              <a:t>Disconnect:</a:t>
            </a:r>
            <a:endParaRPr sz="2714">
              <a:solidFill>
                <a:srgbClr val="535353"/>
              </a:solidFill>
            </a:endParaRPr>
          </a:p>
          <a:p>
            <a:pPr lvl="1" marL="0" indent="134873" defTabSz="344677">
              <a:spcBef>
                <a:spcPts val="2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714">
                <a:solidFill>
                  <a:srgbClr val="535353"/>
                </a:solidFill>
              </a:rPr>
              <a:t>	people don’t really know what others are listening to </a:t>
            </a:r>
            <a:endParaRPr sz="2714">
              <a:solidFill>
                <a:srgbClr val="535353"/>
              </a:solidFill>
            </a:endParaRPr>
          </a:p>
          <a:p>
            <a:pPr lvl="1" marL="0" indent="134873" defTabSz="344677">
              <a:spcBef>
                <a:spcPts val="2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714">
                <a:solidFill>
                  <a:srgbClr val="535353"/>
                </a:solidFill>
              </a:rPr>
              <a:t>	share music on extreme occasions (really good new song)</a:t>
            </a:r>
          </a:p>
        </p:txBody>
      </p:sp>
      <p:sp>
        <p:nvSpPr>
          <p:cNvPr id="80" name="Shape 80"/>
          <p:cNvSpPr/>
          <p:nvPr>
            <p:ph type="title"/>
          </p:nvPr>
        </p:nvSpPr>
        <p:spPr>
          <a:xfrm>
            <a:off x="355599" y="-146050"/>
            <a:ext cx="12293601" cy="3238501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Task Analysis</a:t>
            </a:r>
          </a:p>
        </p:txBody>
      </p:sp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500"/>
                                        <p:tgtEl>
                                          <p:spTgt spid="7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0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0" dur="500"/>
                                        <p:tgtEl>
                                          <p:spTgt spid="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5" dur="500"/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0" dur="500"/>
                                        <p:tgtEl>
                                          <p:spTgt spid="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5" dur="500"/>
                                        <p:tgtEl>
                                          <p:spTgt spid="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0" dur="500"/>
                                        <p:tgtEl>
                                          <p:spTgt spid="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presetClass="entr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5" dur="500"/>
                                        <p:tgtEl>
                                          <p:spTgt spid="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79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Brain Storm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5900">
                <a:solidFill>
                  <a:srgbClr val="535353"/>
                </a:solidFill>
              </a:rPr>
              <a:t>Contextual Music suggestions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6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in)" transition="in">
                                      <p:cBhvr>
                                        <p:cTn id="7" dur="1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6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title"/>
          </p:nvPr>
        </p:nvSpPr>
        <p:spPr>
          <a:xfrm>
            <a:off x="355600" y="-146051"/>
            <a:ext cx="12293600" cy="3238501"/>
          </a:xfrm>
          <a:prstGeom prst="rect">
            <a:avLst/>
          </a:prstGeom>
        </p:spPr>
        <p:txBody>
          <a:bodyPr/>
          <a:lstStyle>
            <a:lvl1pPr>
              <a:defRPr sz="59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5900">
                <a:solidFill>
                  <a:srgbClr val="535353"/>
                </a:solidFill>
              </a:rPr>
              <a:t>Contextual Music suggestions</a:t>
            </a:r>
          </a:p>
        </p:txBody>
      </p:sp>
      <p:sp>
        <p:nvSpPr>
          <p:cNvPr id="89" name="Shape 89"/>
          <p:cNvSpPr/>
          <p:nvPr/>
        </p:nvSpPr>
        <p:spPr>
          <a:xfrm>
            <a:off x="995202" y="3429566"/>
            <a:ext cx="11014396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Contextual playlists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355600" y="3657600"/>
            <a:ext cx="12293601" cy="2438401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Inspiration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title"/>
          </p:nvPr>
        </p:nvSpPr>
        <p:spPr>
          <a:xfrm>
            <a:off x="355600" y="-146050"/>
            <a:ext cx="12293601" cy="3238501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Prototypes</a:t>
            </a:r>
          </a:p>
        </p:txBody>
      </p:sp>
      <p:sp>
        <p:nvSpPr>
          <p:cNvPr id="94" name="Shape 94"/>
          <p:cNvSpPr/>
          <p:nvPr/>
        </p:nvSpPr>
        <p:spPr>
          <a:xfrm>
            <a:off x="2366280" y="7764941"/>
            <a:ext cx="8272240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</a:rPr>
              <a:t>Automated playlists based on habitual actions</a:t>
            </a:r>
          </a:p>
        </p:txBody>
      </p:sp>
      <p:grpSp>
        <p:nvGrpSpPr>
          <p:cNvPr id="97" name="Group 97"/>
          <p:cNvGrpSpPr/>
          <p:nvPr/>
        </p:nvGrpSpPr>
        <p:grpSpPr>
          <a:xfrm>
            <a:off x="5240134" y="2274509"/>
            <a:ext cx="2509989" cy="5191319"/>
            <a:chOff x="118081" y="150894"/>
            <a:chExt cx="2509988" cy="5191318"/>
          </a:xfrm>
        </p:grpSpPr>
        <p:pic>
          <p:nvPicPr>
            <p:cNvPr id="95" name="iPhone6_PF_SpGry_iPhone6_PB_SpGry_iPhone6_PSL_SpGry_Homescreen-PRINT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18081" y="150894"/>
              <a:ext cx="2509990" cy="519131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96" name="CaseySketch4.jpeg"/>
            <p:cNvPicPr/>
            <p:nvPr/>
          </p:nvPicPr>
          <p:blipFill>
            <a:blip r:embed="rId3">
              <a:extLst/>
            </a:blip>
            <a:srcRect l="33717" t="14982" r="31024" b="48289"/>
            <a:stretch>
              <a:fillRect/>
            </a:stretch>
          </p:blipFill>
          <p:spPr>
            <a:xfrm>
              <a:off x="207736" y="755102"/>
              <a:ext cx="2330731" cy="398325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4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type="title"/>
          </p:nvPr>
        </p:nvSpPr>
        <p:spPr>
          <a:xfrm>
            <a:off x="355600" y="-14605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Prototypes</a:t>
            </a:r>
          </a:p>
        </p:txBody>
      </p:sp>
      <p:sp>
        <p:nvSpPr>
          <p:cNvPr id="100" name="Shape 100"/>
          <p:cNvSpPr/>
          <p:nvPr/>
        </p:nvSpPr>
        <p:spPr>
          <a:xfrm>
            <a:off x="2336923" y="7764941"/>
            <a:ext cx="833095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</a:rPr>
              <a:t>Car playlists generated with everyone in mind</a:t>
            </a:r>
          </a:p>
        </p:txBody>
      </p:sp>
      <p:grpSp>
        <p:nvGrpSpPr>
          <p:cNvPr id="103" name="Group 103"/>
          <p:cNvGrpSpPr/>
          <p:nvPr/>
        </p:nvGrpSpPr>
        <p:grpSpPr>
          <a:xfrm>
            <a:off x="5240134" y="2274508"/>
            <a:ext cx="2509990" cy="5191319"/>
            <a:chOff x="118081" y="150894"/>
            <a:chExt cx="2509988" cy="5191317"/>
          </a:xfrm>
        </p:grpSpPr>
        <p:pic>
          <p:nvPicPr>
            <p:cNvPr id="101" name="iPhone6_PF_SpGry_iPhone6_PB_SpGry_iPhone6_PSL_SpGry_Homescreen-PRINT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18081" y="150894"/>
              <a:ext cx="2509990" cy="519131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2" name="pasted-image.tif"/>
            <p:cNvPicPr/>
            <p:nvPr/>
          </p:nvPicPr>
          <p:blipFill>
            <a:blip r:embed="rId3">
              <a:extLst/>
            </a:blip>
            <a:srcRect l="20555" t="22024" r="24647" b="16631"/>
            <a:stretch>
              <a:fillRect/>
            </a:stretch>
          </p:blipFill>
          <p:spPr>
            <a:xfrm>
              <a:off x="190119" y="704432"/>
              <a:ext cx="2380352" cy="408417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slow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0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title"/>
          </p:nvPr>
        </p:nvSpPr>
        <p:spPr>
          <a:xfrm>
            <a:off x="355600" y="-146050"/>
            <a:ext cx="12293600" cy="3238500"/>
          </a:xfrm>
          <a:prstGeom prst="rect">
            <a:avLst/>
          </a:prstGeom>
        </p:spPr>
        <p:txBody>
          <a:bodyPr/>
          <a:lstStyle>
            <a:lvl1pPr>
              <a:defRPr sz="59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5900">
                <a:solidFill>
                  <a:srgbClr val="535353"/>
                </a:solidFill>
              </a:rPr>
              <a:t>Contextual Music suggestions</a:t>
            </a:r>
          </a:p>
        </p:txBody>
      </p:sp>
      <p:sp>
        <p:nvSpPr>
          <p:cNvPr id="106" name="Shape 106"/>
          <p:cNvSpPr/>
          <p:nvPr/>
        </p:nvSpPr>
        <p:spPr>
          <a:xfrm>
            <a:off x="995202" y="3429566"/>
            <a:ext cx="11014396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Contextual playlists</a:t>
            </a:r>
          </a:p>
        </p:txBody>
      </p:sp>
    </p:spTree>
  </p:cSld>
  <p:clrMapOvr>
    <a:masterClrMapping/>
  </p:clrMapOvr>
  <p:transition spd="med" advClick="0" advTm="0">
    <p:dissolv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title"/>
          </p:nvPr>
        </p:nvSpPr>
        <p:spPr>
          <a:xfrm>
            <a:off x="355600" y="-146050"/>
            <a:ext cx="12293600" cy="3238500"/>
          </a:xfrm>
          <a:prstGeom prst="rect">
            <a:avLst/>
          </a:prstGeom>
        </p:spPr>
        <p:txBody>
          <a:bodyPr/>
          <a:lstStyle>
            <a:lvl1pPr>
              <a:defRPr sz="59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5900">
                <a:solidFill>
                  <a:srgbClr val="535353"/>
                </a:solidFill>
              </a:rPr>
              <a:t>Contextual Music suggestions</a:t>
            </a:r>
          </a:p>
        </p:txBody>
      </p:sp>
      <p:sp>
        <p:nvSpPr>
          <p:cNvPr id="111" name="Shape 111"/>
          <p:cNvSpPr/>
          <p:nvPr/>
        </p:nvSpPr>
        <p:spPr>
          <a:xfrm>
            <a:off x="995202" y="3429566"/>
            <a:ext cx="11014396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Contextual playlists</a:t>
            </a:r>
          </a:p>
        </p:txBody>
      </p:sp>
      <p:sp>
        <p:nvSpPr>
          <p:cNvPr id="112" name="Shape 112"/>
          <p:cNvSpPr/>
          <p:nvPr/>
        </p:nvSpPr>
        <p:spPr>
          <a:xfrm>
            <a:off x="995203" y="4664358"/>
            <a:ext cx="11014395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Contextual song recommendations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title"/>
          </p:nvPr>
        </p:nvSpPr>
        <p:spPr>
          <a:xfrm>
            <a:off x="355600" y="-14605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Prototypes</a:t>
            </a:r>
          </a:p>
        </p:txBody>
      </p:sp>
      <p:sp>
        <p:nvSpPr>
          <p:cNvPr id="117" name="Shape 117"/>
          <p:cNvSpPr/>
          <p:nvPr/>
        </p:nvSpPr>
        <p:spPr>
          <a:xfrm>
            <a:off x="2064568" y="7764941"/>
            <a:ext cx="887566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</a:rPr>
              <a:t>Predicts song popularity based on people nearby</a:t>
            </a:r>
          </a:p>
        </p:txBody>
      </p:sp>
      <p:grpSp>
        <p:nvGrpSpPr>
          <p:cNvPr id="120" name="Group 120"/>
          <p:cNvGrpSpPr/>
          <p:nvPr/>
        </p:nvGrpSpPr>
        <p:grpSpPr>
          <a:xfrm>
            <a:off x="5240134" y="2274508"/>
            <a:ext cx="2509989" cy="5191319"/>
            <a:chOff x="118081" y="150894"/>
            <a:chExt cx="2509988" cy="5191317"/>
          </a:xfrm>
        </p:grpSpPr>
        <p:pic>
          <p:nvPicPr>
            <p:cNvPr id="118" name="iPhone6_PF_SpGry_iPhone6_PB_SpGry_iPhone6_PSL_SpGry_Homescreen-PRINT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18081" y="150894"/>
              <a:ext cx="2509990" cy="519131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19" name="pasted-image.tif"/>
            <p:cNvPicPr/>
            <p:nvPr/>
          </p:nvPicPr>
          <p:blipFill>
            <a:blip r:embed="rId3">
              <a:extLst/>
            </a:blip>
            <a:srcRect l="30539" t="16266" r="24695" b="28476"/>
            <a:stretch>
              <a:fillRect/>
            </a:stretch>
          </p:blipFill>
          <p:spPr>
            <a:xfrm>
              <a:off x="175038" y="762971"/>
              <a:ext cx="2410518" cy="396725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21" name="pasted-image.tif"/>
          <p:cNvPicPr/>
          <p:nvPr/>
        </p:nvPicPr>
        <p:blipFill>
          <a:blip r:embed="rId4">
            <a:extLst/>
          </a:blip>
          <a:srcRect l="26601" t="15951" r="15820" b="24091"/>
          <a:stretch>
            <a:fillRect/>
          </a:stretch>
        </p:blipFill>
        <p:spPr>
          <a:xfrm rot="21600000">
            <a:off x="5297090" y="2949376"/>
            <a:ext cx="2410619" cy="38546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0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3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1" grpId="2"/>
      <p:bldP build="whole" bldLvl="1" animBg="1" rev="0" advAuto="0" spid="117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title"/>
          </p:nvPr>
        </p:nvSpPr>
        <p:spPr>
          <a:xfrm>
            <a:off x="355600" y="-146050"/>
            <a:ext cx="12293600" cy="3238500"/>
          </a:xfrm>
          <a:prstGeom prst="rect">
            <a:avLst/>
          </a:prstGeom>
        </p:spPr>
        <p:txBody>
          <a:bodyPr/>
          <a:lstStyle>
            <a:lvl1pPr>
              <a:defRPr sz="59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5900">
                <a:solidFill>
                  <a:srgbClr val="535353"/>
                </a:solidFill>
              </a:rPr>
              <a:t>Contextual Music suggestions</a:t>
            </a:r>
          </a:p>
        </p:txBody>
      </p:sp>
      <p:sp>
        <p:nvSpPr>
          <p:cNvPr id="124" name="Shape 124"/>
          <p:cNvSpPr/>
          <p:nvPr/>
        </p:nvSpPr>
        <p:spPr>
          <a:xfrm>
            <a:off x="995202" y="3429566"/>
            <a:ext cx="11014396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Contextual playlists</a:t>
            </a:r>
          </a:p>
        </p:txBody>
      </p:sp>
      <p:sp>
        <p:nvSpPr>
          <p:cNvPr id="125" name="Shape 125"/>
          <p:cNvSpPr/>
          <p:nvPr/>
        </p:nvSpPr>
        <p:spPr>
          <a:xfrm>
            <a:off x="995203" y="4664358"/>
            <a:ext cx="11014395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Contextual song recommendations</a:t>
            </a:r>
          </a:p>
        </p:txBody>
      </p:sp>
    </p:spTree>
  </p:cSld>
  <p:clrMapOvr>
    <a:masterClrMapping/>
  </p:clrMapOvr>
  <p:transition spd="med" advClick="0" advTm="0">
    <p:dissolv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title"/>
          </p:nvPr>
        </p:nvSpPr>
        <p:spPr>
          <a:xfrm>
            <a:off x="355600" y="-146050"/>
            <a:ext cx="12293600" cy="3238500"/>
          </a:xfrm>
          <a:prstGeom prst="rect">
            <a:avLst/>
          </a:prstGeom>
        </p:spPr>
        <p:txBody>
          <a:bodyPr/>
          <a:lstStyle>
            <a:lvl1pPr>
              <a:defRPr sz="59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5900">
                <a:solidFill>
                  <a:srgbClr val="535353"/>
                </a:solidFill>
              </a:rPr>
              <a:t>Contextual Music suggestions</a:t>
            </a:r>
          </a:p>
        </p:txBody>
      </p:sp>
      <p:sp>
        <p:nvSpPr>
          <p:cNvPr id="130" name="Shape 130"/>
          <p:cNvSpPr/>
          <p:nvPr/>
        </p:nvSpPr>
        <p:spPr>
          <a:xfrm>
            <a:off x="995202" y="3429566"/>
            <a:ext cx="11014396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Contextual playlists</a:t>
            </a:r>
          </a:p>
        </p:txBody>
      </p:sp>
      <p:sp>
        <p:nvSpPr>
          <p:cNvPr id="131" name="Shape 131"/>
          <p:cNvSpPr/>
          <p:nvPr/>
        </p:nvSpPr>
        <p:spPr>
          <a:xfrm>
            <a:off x="995203" y="4664358"/>
            <a:ext cx="11014395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Contextual song recommendations</a:t>
            </a:r>
          </a:p>
        </p:txBody>
      </p:sp>
      <p:sp>
        <p:nvSpPr>
          <p:cNvPr id="132" name="Shape 132"/>
          <p:cNvSpPr/>
          <p:nvPr/>
        </p:nvSpPr>
        <p:spPr>
          <a:xfrm>
            <a:off x="995203" y="5899150"/>
            <a:ext cx="11014395" cy="1196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Musical relationships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title"/>
          </p:nvPr>
        </p:nvSpPr>
        <p:spPr>
          <a:xfrm>
            <a:off x="355600" y="-146050"/>
            <a:ext cx="12293600" cy="3238500"/>
          </a:xfrm>
          <a:prstGeom prst="rect">
            <a:avLst/>
          </a:prstGeom>
        </p:spPr>
        <p:txBody>
          <a:bodyPr/>
          <a:lstStyle>
            <a:lvl1pPr>
              <a:defRPr sz="59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5900">
                <a:solidFill>
                  <a:srgbClr val="535353"/>
                </a:solidFill>
              </a:rPr>
              <a:t>Contextual Music suggestions</a:t>
            </a:r>
          </a:p>
        </p:txBody>
      </p:sp>
      <p:sp>
        <p:nvSpPr>
          <p:cNvPr id="137" name="Shape 137"/>
          <p:cNvSpPr/>
          <p:nvPr/>
        </p:nvSpPr>
        <p:spPr>
          <a:xfrm>
            <a:off x="995202" y="3429566"/>
            <a:ext cx="11014396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Contextual playlists</a:t>
            </a:r>
          </a:p>
        </p:txBody>
      </p:sp>
      <p:sp>
        <p:nvSpPr>
          <p:cNvPr id="138" name="Shape 138"/>
          <p:cNvSpPr/>
          <p:nvPr/>
        </p:nvSpPr>
        <p:spPr>
          <a:xfrm>
            <a:off x="995203" y="4664358"/>
            <a:ext cx="11014395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Contextual song recommendations</a:t>
            </a:r>
          </a:p>
        </p:txBody>
      </p:sp>
      <p:sp>
        <p:nvSpPr>
          <p:cNvPr id="139" name="Shape 139"/>
          <p:cNvSpPr/>
          <p:nvPr/>
        </p:nvSpPr>
        <p:spPr>
          <a:xfrm>
            <a:off x="995203" y="5899150"/>
            <a:ext cx="11014395" cy="1196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Musical relationships</a:t>
            </a:r>
          </a:p>
        </p:txBody>
      </p:sp>
      <p:sp>
        <p:nvSpPr>
          <p:cNvPr id="140" name="Shape 140"/>
          <p:cNvSpPr/>
          <p:nvPr/>
        </p:nvSpPr>
        <p:spPr>
          <a:xfrm>
            <a:off x="995203" y="7133941"/>
            <a:ext cx="11014395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Musical introductions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title"/>
          </p:nvPr>
        </p:nvSpPr>
        <p:spPr>
          <a:xfrm>
            <a:off x="355600" y="-14605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Prototypes</a:t>
            </a:r>
          </a:p>
        </p:txBody>
      </p:sp>
      <p:pic>
        <p:nvPicPr>
          <p:cNvPr id="145" name="CaseySketch2.jpeg"/>
          <p:cNvPicPr/>
          <p:nvPr/>
        </p:nvPicPr>
        <p:blipFill>
          <a:blip r:embed="rId2">
            <a:extLst/>
          </a:blip>
          <a:srcRect l="0" t="3573" r="2426" b="5254"/>
          <a:stretch>
            <a:fillRect/>
          </a:stretch>
        </p:blipFill>
        <p:spPr>
          <a:xfrm>
            <a:off x="3179017" y="2547739"/>
            <a:ext cx="6646782" cy="4658097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hape 146"/>
          <p:cNvSpPr/>
          <p:nvPr/>
        </p:nvSpPr>
        <p:spPr>
          <a:xfrm>
            <a:off x="3102533" y="7764941"/>
            <a:ext cx="6799734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535353"/>
                </a:solidFill>
              </a:rPr>
              <a:t>Using music to facilitate introductions</a:t>
            </a: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6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Questions 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Inspiration</a:t>
            </a:r>
          </a:p>
        </p:txBody>
      </p:sp>
      <p:sp>
        <p:nvSpPr>
          <p:cNvPr id="38" name="Shape 38"/>
          <p:cNvSpPr/>
          <p:nvPr>
            <p:ph type="body" idx="1"/>
          </p:nvPr>
        </p:nvSpPr>
        <p:spPr>
          <a:xfrm>
            <a:off x="995202" y="4046962"/>
            <a:ext cx="11014396" cy="1196693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Desire for new relationships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Inspiration</a:t>
            </a:r>
          </a:p>
        </p:txBody>
      </p:sp>
      <p:sp>
        <p:nvSpPr>
          <p:cNvPr id="41" name="Shape 41"/>
          <p:cNvSpPr/>
          <p:nvPr>
            <p:ph type="body" idx="1"/>
          </p:nvPr>
        </p:nvSpPr>
        <p:spPr>
          <a:xfrm>
            <a:off x="995202" y="4046962"/>
            <a:ext cx="11014396" cy="1196693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Desire for new relationships</a:t>
            </a:r>
          </a:p>
        </p:txBody>
      </p:sp>
      <p:sp>
        <p:nvSpPr>
          <p:cNvPr id="42" name="Shape 42"/>
          <p:cNvSpPr/>
          <p:nvPr/>
        </p:nvSpPr>
        <p:spPr>
          <a:xfrm>
            <a:off x="995203" y="5281753"/>
            <a:ext cx="11014395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Dread for awkward moments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Inspiration</a:t>
            </a:r>
          </a:p>
        </p:txBody>
      </p:sp>
      <p:sp>
        <p:nvSpPr>
          <p:cNvPr id="45" name="Shape 45"/>
          <p:cNvSpPr/>
          <p:nvPr/>
        </p:nvSpPr>
        <p:spPr>
          <a:xfrm>
            <a:off x="995203" y="5281754"/>
            <a:ext cx="11014395" cy="11966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Dread for awkward moments</a:t>
            </a:r>
          </a:p>
        </p:txBody>
      </p:sp>
      <p:sp>
        <p:nvSpPr>
          <p:cNvPr id="46" name="Shape 46"/>
          <p:cNvSpPr/>
          <p:nvPr>
            <p:ph type="body" idx="1"/>
          </p:nvPr>
        </p:nvSpPr>
        <p:spPr>
          <a:xfrm>
            <a:off x="995202" y="4046962"/>
            <a:ext cx="11014396" cy="1196693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Desire for new relationships</a:t>
            </a:r>
          </a:p>
        </p:txBody>
      </p:sp>
      <p:sp>
        <p:nvSpPr>
          <p:cNvPr id="47" name="Shape 47"/>
          <p:cNvSpPr/>
          <p:nvPr/>
        </p:nvSpPr>
        <p:spPr>
          <a:xfrm>
            <a:off x="995203" y="6516545"/>
            <a:ext cx="11014395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Uncomfortable with randos 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body" idx="1"/>
          </p:nvPr>
        </p:nvSpPr>
        <p:spPr>
          <a:xfrm>
            <a:off x="355600" y="1727200"/>
            <a:ext cx="12293600" cy="6299200"/>
          </a:xfrm>
          <a:prstGeom prst="rect">
            <a:avLst/>
          </a:prstGeom>
        </p:spPr>
        <p:txBody>
          <a:bodyPr/>
          <a:lstStyle/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4600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Ran•do</a:t>
            </a:r>
            <a:r>
              <a:rPr sz="4600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[</a:t>
            </a:r>
            <a:r>
              <a:rPr b="1" sz="4600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</a:t>
            </a:r>
            <a:r>
              <a:rPr sz="4600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doh], n. </a:t>
            </a:r>
            <a:r>
              <a:rPr b="1" sz="4600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 </a:t>
            </a:r>
            <a:r>
              <a:rPr sz="4600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person you haven’t met yet. 		</a:t>
            </a:r>
            <a:r>
              <a:rPr b="1" sz="4600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 </a:t>
            </a:r>
            <a:r>
              <a:rPr sz="4600">
                <a:solidFill>
                  <a:srgbClr val="53535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person with whom you haven’t found anything in common with. 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3829635" y="4161549"/>
            <a:ext cx="5345530" cy="1430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1" indent="208026" defTabSz="531622">
              <a:lnSpc>
                <a:spcPct val="120000"/>
              </a:lnSpc>
              <a:spcBef>
                <a:spcPts val="4100"/>
              </a:spcBef>
              <a:defRPr sz="1800">
                <a:solidFill>
                  <a:srgbClr val="000000"/>
                </a:solidFill>
              </a:defRPr>
            </a:pPr>
            <a:r>
              <a:rPr sz="6643">
                <a:solidFill>
                  <a:srgbClr val="535353"/>
                </a:solidFill>
              </a:rPr>
              <a:t>Potential friend </a:t>
            </a:r>
          </a:p>
        </p:txBody>
      </p:sp>
      <p:sp>
        <p:nvSpPr>
          <p:cNvPr id="52" name="Shape 52"/>
          <p:cNvSpPr/>
          <p:nvPr>
            <p:ph type="body" idx="1"/>
          </p:nvPr>
        </p:nvSpPr>
        <p:spPr>
          <a:xfrm>
            <a:off x="3829635" y="4161549"/>
            <a:ext cx="5345530" cy="1430502"/>
          </a:xfrm>
          <a:prstGeom prst="rect">
            <a:avLst/>
          </a:prstGeom>
        </p:spPr>
        <p:txBody>
          <a:bodyPr/>
          <a:lstStyle/>
          <a:p>
            <a:pPr lvl="1" marL="0" indent="228600" algn="ctr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6400">
                <a:solidFill>
                  <a:srgbClr val="535353"/>
                </a:solidFill>
              </a:rPr>
              <a:t>Rando </a:t>
            </a: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6" dur="1000" fill="hold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nodeType="afterEffect" presetClass="entr" presetSubtype="0" presetID="1" grpId="2" fill="hold">
                                  <p:stCondLst>
                                    <p:cond delay="1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2" grpId="1"/>
      <p:bldP build="whole" bldLvl="1" animBg="1" rev="0" advAuto="0" spid="51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MUSIC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355599" y="-146051"/>
            <a:ext cx="12293601" cy="323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cap="all" sz="7200"/>
            </a:lvl1pPr>
          </a:lstStyle>
          <a:p>
            <a:pPr lvl="0">
              <a:defRPr cap="none" sz="1800">
                <a:solidFill>
                  <a:srgbClr val="000000"/>
                </a:solidFill>
              </a:defRPr>
            </a:pPr>
            <a:r>
              <a:rPr cap="all" sz="7200">
                <a:solidFill>
                  <a:srgbClr val="535353"/>
                </a:solidFill>
              </a:rPr>
              <a:t>MUSIC</a:t>
            </a:r>
          </a:p>
        </p:txBody>
      </p:sp>
      <p:sp>
        <p:nvSpPr>
          <p:cNvPr id="57" name="Shape 57"/>
          <p:cNvSpPr/>
          <p:nvPr/>
        </p:nvSpPr>
        <p:spPr>
          <a:xfrm>
            <a:off x="995202" y="4046962"/>
            <a:ext cx="11014396" cy="1196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lnSpc>
                <a:spcPct val="120000"/>
              </a:lnSpc>
              <a:spcBef>
                <a:spcPts val="4600"/>
              </a:spcBef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Passionate</a:t>
            </a:r>
          </a:p>
        </p:txBody>
      </p:sp>
    </p:spTree>
  </p:cSld>
  <p:clrMapOvr>
    <a:masterClrMapping/>
  </p:clrMapOvr>
  <p:transition spd="slow" advClick="1">
    <p:dissolve/>
  </p:transition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